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Fraunces Extra Bold"/>
      <p:regular r:id="rId15"/>
    </p:embeddedFont>
    <p:embeddedFont>
      <p:font typeface="Fraunces Extra Bold"/>
      <p:regular r:id="rId16"/>
    </p:embeddedFont>
    <p:embeddedFont>
      <p:font typeface="Nobile"/>
      <p:regular r:id="rId17"/>
    </p:embeddedFont>
    <p:embeddedFont>
      <p:font typeface="Nobile"/>
      <p:regular r:id="rId18"/>
    </p:embeddedFont>
    <p:embeddedFont>
      <p:font typeface="Nobile"/>
      <p:regular r:id="rId19"/>
    </p:embeddedFont>
    <p:embeddedFont>
      <p:font typeface="Nobile"/>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3-1.png>
</file>

<file path=ppt/media/image-3-2.pn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5-1.pn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svg"/><Relationship Id="rId3" Type="http://schemas.openxmlformats.org/officeDocument/2006/relationships/image" Target="../media/image-4-3.png"/><Relationship Id="rId4" Type="http://schemas.openxmlformats.org/officeDocument/2006/relationships/image" Target="../media/image-4-4.svg"/><Relationship Id="rId5" Type="http://schemas.openxmlformats.org/officeDocument/2006/relationships/image" Target="../media/image-4-5.png"/><Relationship Id="rId6" Type="http://schemas.openxmlformats.org/officeDocument/2006/relationships/image" Target="../media/image-4-6.svg"/><Relationship Id="rId7" Type="http://schemas.openxmlformats.org/officeDocument/2006/relationships/image" Target="../media/image-4-7.png"/><Relationship Id="rId8" Type="http://schemas.openxmlformats.org/officeDocument/2006/relationships/image" Target="../media/image-4-8.svg"/><Relationship Id="rId9" Type="http://schemas.openxmlformats.org/officeDocument/2006/relationships/slideLayout" Target="../slideLayouts/slideLayout5.xml"/><Relationship Id="rId10"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svg"/><Relationship Id="rId4" Type="http://schemas.openxmlformats.org/officeDocument/2006/relationships/image" Target="../media/image-5-4.png"/><Relationship Id="rId5" Type="http://schemas.openxmlformats.org/officeDocument/2006/relationships/image" Target="../media/image-5-5.svg"/><Relationship Id="rId6" Type="http://schemas.openxmlformats.org/officeDocument/2006/relationships/image" Target="../media/image-5-6.png"/><Relationship Id="rId7" Type="http://schemas.openxmlformats.org/officeDocument/2006/relationships/image" Target="../media/image-5-7.svg"/><Relationship Id="rId8" Type="http://schemas.openxmlformats.org/officeDocument/2006/relationships/image" Target="../media/image-5-8.png"/><Relationship Id="rId9" Type="http://schemas.openxmlformats.org/officeDocument/2006/relationships/image" Target="../media/image-5-9.svg"/><Relationship Id="rId10" Type="http://schemas.openxmlformats.org/officeDocument/2006/relationships/slideLayout" Target="../slideLayouts/slideLayout6.xml"/><Relationship Id="rId11"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svg"/><Relationship Id="rId3" Type="http://schemas.openxmlformats.org/officeDocument/2006/relationships/image" Target="../media/image-6-3.png"/><Relationship Id="rId4" Type="http://schemas.openxmlformats.org/officeDocument/2006/relationships/image" Target="../media/image-6-4.svg"/><Relationship Id="rId5" Type="http://schemas.openxmlformats.org/officeDocument/2006/relationships/image" Target="../media/image-6-5.png"/><Relationship Id="rId6" Type="http://schemas.openxmlformats.org/officeDocument/2006/relationships/image" Target="../media/image-6-6.svg"/><Relationship Id="rId7" Type="http://schemas.openxmlformats.org/officeDocument/2006/relationships/image" Target="../media/image-6-7.png"/><Relationship Id="rId8" Type="http://schemas.openxmlformats.org/officeDocument/2006/relationships/image" Target="../media/image-6-8.svg"/><Relationship Id="rId9" Type="http://schemas.openxmlformats.org/officeDocument/2006/relationships/slideLayout" Target="../slideLayouts/slideLayout7.xml"/><Relationship Id="rId10"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155746"/>
            <a:ext cx="7556421" cy="2126337"/>
          </a:xfrm>
          <a:prstGeom prst="rect">
            <a:avLst/>
          </a:prstGeom>
          <a:noFill/>
          <a:ln/>
        </p:spPr>
        <p:txBody>
          <a:bodyPr wrap="square" lIns="0" tIns="0" rIns="0" bIns="0" rtlCol="0" anchor="t"/>
          <a:lstStyle/>
          <a:p>
            <a:pPr algn="l"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Text Summarization: Extracting Insights from Information Overload</a:t>
            </a:r>
            <a:endParaRPr lang="en-US" sz="4450" dirty="0"/>
          </a:p>
        </p:txBody>
      </p:sp>
      <p:sp>
        <p:nvSpPr>
          <p:cNvPr id="4" name="Text 1"/>
          <p:cNvSpPr/>
          <p:nvPr/>
        </p:nvSpPr>
        <p:spPr>
          <a:xfrm>
            <a:off x="6280190" y="4622244"/>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In an age of unprecedented digital content, the ability to quickly grasp essential information is paramount. This presentation introduces our advanced Text Summarization system, a powerful tool designed to cut through the noise and deliver clarity.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15553" y="483632"/>
            <a:ext cx="12806005" cy="549593"/>
          </a:xfrm>
          <a:prstGeom prst="rect">
            <a:avLst/>
          </a:prstGeom>
          <a:noFill/>
          <a:ln/>
        </p:spPr>
        <p:txBody>
          <a:bodyPr wrap="none" lIns="0" tIns="0" rIns="0" bIns="0" rtlCol="0" anchor="t"/>
          <a:lstStyle/>
          <a:p>
            <a:pPr algn="l" indent="0" marL="0">
              <a:lnSpc>
                <a:spcPts val="4300"/>
              </a:lnSpc>
              <a:buNone/>
            </a:pPr>
            <a:r>
              <a:rPr lang="en-US" sz="3450" b="1" dirty="0">
                <a:solidFill>
                  <a:srgbClr val="3B4540"/>
                </a:solidFill>
                <a:latin typeface="Fraunces Extra Bold" pitchFamily="34" charset="0"/>
                <a:ea typeface="Fraunces Extra Bold" pitchFamily="34" charset="-122"/>
                <a:cs typeface="Fraunces Extra Bold" pitchFamily="34" charset="-120"/>
              </a:rPr>
              <a:t>The Problem: Drowning in Data, Thirsting for Knowledge</a:t>
            </a:r>
            <a:endParaRPr lang="en-US" sz="3450" dirty="0"/>
          </a:p>
        </p:txBody>
      </p:sp>
      <p:sp>
        <p:nvSpPr>
          <p:cNvPr id="3" name="Text 1"/>
          <p:cNvSpPr/>
          <p:nvPr/>
        </p:nvSpPr>
        <p:spPr>
          <a:xfrm>
            <a:off x="615553" y="1472922"/>
            <a:ext cx="2690336" cy="274796"/>
          </a:xfrm>
          <a:prstGeom prst="rect">
            <a:avLst/>
          </a:prstGeom>
          <a:noFill/>
          <a:ln/>
        </p:spPr>
        <p:txBody>
          <a:bodyPr wrap="none" lIns="0" tIns="0" rIns="0" bIns="0" rtlCol="0" anchor="t"/>
          <a:lstStyle/>
          <a:p>
            <a:pPr algn="l" indent="0" marL="0">
              <a:lnSpc>
                <a:spcPts val="2150"/>
              </a:lnSpc>
              <a:buNone/>
            </a:pPr>
            <a:r>
              <a:rPr lang="en-US" sz="1700" b="1" dirty="0">
                <a:solidFill>
                  <a:srgbClr val="3B4540"/>
                </a:solidFill>
                <a:latin typeface="Fraunces Extra Bold" pitchFamily="34" charset="0"/>
                <a:ea typeface="Fraunces Extra Bold" pitchFamily="34" charset="-122"/>
                <a:cs typeface="Fraunces Extra Bold" pitchFamily="34" charset="-120"/>
              </a:rPr>
              <a:t>The Information Deluge</a:t>
            </a:r>
            <a:endParaRPr lang="en-US" sz="1700" dirty="0"/>
          </a:p>
        </p:txBody>
      </p:sp>
      <p:sp>
        <p:nvSpPr>
          <p:cNvPr id="4" name="Text 2"/>
          <p:cNvSpPr/>
          <p:nvPr/>
        </p:nvSpPr>
        <p:spPr>
          <a:xfrm>
            <a:off x="615553" y="1923574"/>
            <a:ext cx="6485096" cy="562689"/>
          </a:xfrm>
          <a:prstGeom prst="rect">
            <a:avLst/>
          </a:prstGeom>
          <a:noFill/>
          <a:ln/>
        </p:spPr>
        <p:txBody>
          <a:bodyPr wrap="square" lIns="0" tIns="0" rIns="0" bIns="0" rtlCol="0" anchor="t"/>
          <a:lstStyle/>
          <a:p>
            <a:pPr algn="l" indent="0" marL="0">
              <a:lnSpc>
                <a:spcPts val="2200"/>
              </a:lnSpc>
              <a:buNone/>
            </a:pPr>
            <a:r>
              <a:rPr lang="en-US" sz="1350" dirty="0">
                <a:solidFill>
                  <a:srgbClr val="405449"/>
                </a:solidFill>
                <a:latin typeface="Nobile" pitchFamily="34" charset="0"/>
                <a:ea typeface="Nobile" pitchFamily="34" charset="-122"/>
                <a:cs typeface="Nobile" pitchFamily="34" charset="-120"/>
              </a:rPr>
              <a:t>Every day, we face an overwhelming volume of text—reports, articles, emails, research papers. This constant influx leads to:</a:t>
            </a:r>
            <a:endParaRPr lang="en-US" sz="1350" dirty="0"/>
          </a:p>
        </p:txBody>
      </p:sp>
      <p:sp>
        <p:nvSpPr>
          <p:cNvPr id="5" name="Text 3"/>
          <p:cNvSpPr/>
          <p:nvPr/>
        </p:nvSpPr>
        <p:spPr>
          <a:xfrm>
            <a:off x="615553" y="2644497"/>
            <a:ext cx="6485096"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405449"/>
                </a:solidFill>
                <a:latin typeface="Nobile" pitchFamily="34" charset="0"/>
                <a:ea typeface="Nobile" pitchFamily="34" charset="-122"/>
                <a:cs typeface="Nobile" pitchFamily="34" charset="-120"/>
              </a:rPr>
              <a:t>Information overload and decision paralysis.</a:t>
            </a:r>
            <a:endParaRPr lang="en-US" sz="1350" dirty="0"/>
          </a:p>
        </p:txBody>
      </p:sp>
      <p:sp>
        <p:nvSpPr>
          <p:cNvPr id="6" name="Text 4"/>
          <p:cNvSpPr/>
          <p:nvPr/>
        </p:nvSpPr>
        <p:spPr>
          <a:xfrm>
            <a:off x="615553" y="2987397"/>
            <a:ext cx="6485096"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405449"/>
                </a:solidFill>
                <a:latin typeface="Nobile" pitchFamily="34" charset="0"/>
                <a:ea typeface="Nobile" pitchFamily="34" charset="-122"/>
                <a:cs typeface="Nobile" pitchFamily="34" charset="-120"/>
              </a:rPr>
              <a:t>Significant time spent reading non-essential content.</a:t>
            </a:r>
            <a:endParaRPr lang="en-US" sz="1350" dirty="0"/>
          </a:p>
        </p:txBody>
      </p:sp>
      <p:sp>
        <p:nvSpPr>
          <p:cNvPr id="7" name="Text 5"/>
          <p:cNvSpPr/>
          <p:nvPr/>
        </p:nvSpPr>
        <p:spPr>
          <a:xfrm>
            <a:off x="615553" y="3330297"/>
            <a:ext cx="6485096" cy="281345"/>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405449"/>
                </a:solidFill>
                <a:latin typeface="Nobile" pitchFamily="34" charset="0"/>
                <a:ea typeface="Nobile" pitchFamily="34" charset="-122"/>
                <a:cs typeface="Nobile" pitchFamily="34" charset="-120"/>
              </a:rPr>
              <a:t>Difficulty identifying critical insights quickly.</a:t>
            </a:r>
            <a:endParaRPr lang="en-US" sz="1350" dirty="0"/>
          </a:p>
        </p:txBody>
      </p:sp>
      <p:pic>
        <p:nvPicPr>
          <p:cNvPr id="8" name="Image 0" descr="preencoded.png">    </p:cNvPr>
          <p:cNvPicPr>
            <a:picLocks noChangeAspect="1"/>
          </p:cNvPicPr>
          <p:nvPr/>
        </p:nvPicPr>
        <p:blipFill>
          <a:blip r:embed="rId1"/>
          <a:stretch>
            <a:fillRect/>
          </a:stretch>
        </p:blipFill>
        <p:spPr>
          <a:xfrm>
            <a:off x="7537371" y="1494949"/>
            <a:ext cx="6485096" cy="648509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743"/>
          </a:xfrm>
          <a:prstGeom prst="rect">
            <a:avLst/>
          </a:prstGeom>
        </p:spPr>
      </p:pic>
      <p:sp>
        <p:nvSpPr>
          <p:cNvPr id="3" name="Text 0"/>
          <p:cNvSpPr/>
          <p:nvPr/>
        </p:nvSpPr>
        <p:spPr>
          <a:xfrm>
            <a:off x="758666" y="596146"/>
            <a:ext cx="7626667" cy="2032397"/>
          </a:xfrm>
          <a:prstGeom prst="rect">
            <a:avLst/>
          </a:prstGeom>
          <a:noFill/>
          <a:ln/>
        </p:spPr>
        <p:txBody>
          <a:bodyPr wrap="square" lIns="0" tIns="0" rIns="0" bIns="0" rtlCol="0" anchor="t"/>
          <a:lstStyle/>
          <a:p>
            <a:pPr algn="l" indent="0" marL="0">
              <a:lnSpc>
                <a:spcPts val="5300"/>
              </a:lnSpc>
              <a:buNone/>
            </a:pPr>
            <a:r>
              <a:rPr lang="en-US" sz="4250" b="1" dirty="0">
                <a:solidFill>
                  <a:srgbClr val="3B4540"/>
                </a:solidFill>
                <a:latin typeface="Fraunces Extra Bold" pitchFamily="34" charset="0"/>
                <a:ea typeface="Fraunces Extra Bold" pitchFamily="34" charset="-122"/>
                <a:cs typeface="Fraunces Extra Bold" pitchFamily="34" charset="-120"/>
              </a:rPr>
              <a:t>Our Solution: An NLP-Powered Text Summarization System</a:t>
            </a:r>
            <a:endParaRPr lang="en-US" sz="4250" dirty="0"/>
          </a:p>
        </p:txBody>
      </p:sp>
      <p:sp>
        <p:nvSpPr>
          <p:cNvPr id="4" name="Text 1"/>
          <p:cNvSpPr/>
          <p:nvPr/>
        </p:nvSpPr>
        <p:spPr>
          <a:xfrm>
            <a:off x="758666" y="2953702"/>
            <a:ext cx="7626667" cy="1387316"/>
          </a:xfrm>
          <a:prstGeom prst="rect">
            <a:avLst/>
          </a:prstGeom>
          <a:noFill/>
          <a:ln/>
        </p:spPr>
        <p:txBody>
          <a:bodyPr wrap="square" lIns="0" tIns="0" rIns="0" bIns="0" rtlCol="0" anchor="t"/>
          <a:lstStyle/>
          <a:p>
            <a:pPr algn="l" indent="0" marL="0">
              <a:lnSpc>
                <a:spcPts val="2700"/>
              </a:lnSpc>
              <a:buNone/>
            </a:pPr>
            <a:r>
              <a:rPr lang="en-US" sz="1700" dirty="0">
                <a:solidFill>
                  <a:srgbClr val="405449"/>
                </a:solidFill>
                <a:latin typeface="Nobile" pitchFamily="34" charset="0"/>
                <a:ea typeface="Nobile" pitchFamily="34" charset="-122"/>
                <a:cs typeface="Nobile" pitchFamily="34" charset="-120"/>
              </a:rPr>
              <a:t>We've developed a sophisticated system that leverages cutting-edge Natural Language Processing (NLP) techniques to automatically generate concise and meaningful summaries. This innovative solution helps users:</a:t>
            </a:r>
            <a:endParaRPr lang="en-US" sz="1700" dirty="0"/>
          </a:p>
        </p:txBody>
      </p:sp>
      <p:sp>
        <p:nvSpPr>
          <p:cNvPr id="5" name="Text 2"/>
          <p:cNvSpPr/>
          <p:nvPr/>
        </p:nvSpPr>
        <p:spPr>
          <a:xfrm>
            <a:off x="758666" y="4584859"/>
            <a:ext cx="7626667" cy="346829"/>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405449"/>
                </a:solidFill>
                <a:latin typeface="Nobile" pitchFamily="34" charset="0"/>
                <a:ea typeface="Nobile" pitchFamily="34" charset="-122"/>
                <a:cs typeface="Nobile" pitchFamily="34" charset="-120"/>
              </a:rPr>
              <a:t>Quickly understand important information.</a:t>
            </a:r>
            <a:endParaRPr lang="en-US" sz="1700" dirty="0"/>
          </a:p>
        </p:txBody>
      </p:sp>
      <p:sp>
        <p:nvSpPr>
          <p:cNvPr id="6" name="Text 3"/>
          <p:cNvSpPr/>
          <p:nvPr/>
        </p:nvSpPr>
        <p:spPr>
          <a:xfrm>
            <a:off x="758666" y="5007531"/>
            <a:ext cx="7626667" cy="346829"/>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405449"/>
                </a:solidFill>
                <a:latin typeface="Nobile" pitchFamily="34" charset="0"/>
                <a:ea typeface="Nobile" pitchFamily="34" charset="-122"/>
                <a:cs typeface="Nobile" pitchFamily="34" charset="-120"/>
              </a:rPr>
              <a:t>Reduce lengthy content into brief, accurate summaries.</a:t>
            </a:r>
            <a:endParaRPr lang="en-US" sz="1700" dirty="0"/>
          </a:p>
        </p:txBody>
      </p:sp>
      <p:sp>
        <p:nvSpPr>
          <p:cNvPr id="7" name="Text 4"/>
          <p:cNvSpPr/>
          <p:nvPr/>
        </p:nvSpPr>
        <p:spPr>
          <a:xfrm>
            <a:off x="758666" y="5430203"/>
            <a:ext cx="7626667" cy="346829"/>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405449"/>
                </a:solidFill>
                <a:latin typeface="Nobile" pitchFamily="34" charset="0"/>
                <a:ea typeface="Nobile" pitchFamily="34" charset="-122"/>
                <a:cs typeface="Nobile" pitchFamily="34" charset="-120"/>
              </a:rPr>
              <a:t>Enhance productivity and decision-making.</a:t>
            </a:r>
            <a:endParaRPr lang="en-US" sz="1700" dirty="0"/>
          </a:p>
        </p:txBody>
      </p:sp>
      <p:sp>
        <p:nvSpPr>
          <p:cNvPr id="8" name="Shape 5"/>
          <p:cNvSpPr/>
          <p:nvPr/>
        </p:nvSpPr>
        <p:spPr>
          <a:xfrm>
            <a:off x="758666" y="6020872"/>
            <a:ext cx="7626667" cy="1614726"/>
          </a:xfrm>
          <a:prstGeom prst="roundRect">
            <a:avLst>
              <a:gd name="adj" fmla="val 12083"/>
            </a:avLst>
          </a:prstGeom>
          <a:solidFill>
            <a:srgbClr val="CCE6D1"/>
          </a:solidFill>
          <a:ln/>
        </p:spPr>
      </p:sp>
      <p:pic>
        <p:nvPicPr>
          <p:cNvPr id="9" name="Image 1" descr="preencoded.png">    </p:cNvPr>
          <p:cNvPicPr>
            <a:picLocks noChangeAspect="1"/>
          </p:cNvPicPr>
          <p:nvPr/>
        </p:nvPicPr>
        <p:blipFill>
          <a:blip r:embed="rId2"/>
          <a:stretch>
            <a:fillRect/>
          </a:stretch>
        </p:blipFill>
        <p:spPr>
          <a:xfrm>
            <a:off x="975360" y="6330672"/>
            <a:ext cx="270986" cy="216694"/>
          </a:xfrm>
          <a:prstGeom prst="rect">
            <a:avLst/>
          </a:prstGeom>
        </p:spPr>
      </p:pic>
      <p:sp>
        <p:nvSpPr>
          <p:cNvPr id="10" name="Text 6"/>
          <p:cNvSpPr/>
          <p:nvPr/>
        </p:nvSpPr>
        <p:spPr>
          <a:xfrm>
            <a:off x="1463040" y="6291739"/>
            <a:ext cx="6705600" cy="1040487"/>
          </a:xfrm>
          <a:prstGeom prst="rect">
            <a:avLst/>
          </a:prstGeom>
          <a:noFill/>
          <a:ln/>
        </p:spPr>
        <p:txBody>
          <a:bodyPr wrap="square" lIns="0" tIns="0" rIns="0" bIns="0" rtlCol="0" anchor="t"/>
          <a:lstStyle/>
          <a:p>
            <a:pPr algn="l" indent="0" marL="0">
              <a:lnSpc>
                <a:spcPts val="2700"/>
              </a:lnSpc>
              <a:buNone/>
            </a:pPr>
            <a:r>
              <a:rPr lang="en-US" sz="1700" dirty="0">
                <a:solidFill>
                  <a:srgbClr val="000000"/>
                </a:solidFill>
                <a:latin typeface="Nobile" pitchFamily="34" charset="0"/>
                <a:ea typeface="Nobile" pitchFamily="34" charset="-122"/>
                <a:cs typeface="Nobile" pitchFamily="34" charset="-120"/>
              </a:rPr>
              <a:t>Our system focuses on both extractive and abstractive summarization, offering flexibility for various content types and user needs.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15089" y="726162"/>
            <a:ext cx="13200221" cy="1276826"/>
          </a:xfrm>
          <a:prstGeom prst="rect">
            <a:avLst/>
          </a:prstGeom>
          <a:noFill/>
          <a:ln/>
        </p:spPr>
        <p:txBody>
          <a:bodyPr wrap="square" lIns="0" tIns="0" rIns="0" bIns="0" rtlCol="0" anchor="t"/>
          <a:lstStyle/>
          <a:p>
            <a:pPr algn="l" indent="0" marL="0">
              <a:lnSpc>
                <a:spcPts val="5000"/>
              </a:lnSpc>
              <a:buNone/>
            </a:pPr>
            <a:r>
              <a:rPr lang="en-US" sz="4000" b="1" dirty="0">
                <a:solidFill>
                  <a:srgbClr val="3B4540"/>
                </a:solidFill>
                <a:latin typeface="Fraunces Extra Bold" pitchFamily="34" charset="0"/>
                <a:ea typeface="Fraunces Extra Bold" pitchFamily="34" charset="-122"/>
                <a:cs typeface="Fraunces Extra Bold" pitchFamily="34" charset="-120"/>
              </a:rPr>
              <a:t>How It Works: Diving into the Technology and Techniques</a:t>
            </a:r>
            <a:endParaRPr lang="en-US" sz="4000" dirty="0"/>
          </a:p>
        </p:txBody>
      </p:sp>
      <p:sp>
        <p:nvSpPr>
          <p:cNvPr id="3" name="Shape 1"/>
          <p:cNvSpPr/>
          <p:nvPr/>
        </p:nvSpPr>
        <p:spPr>
          <a:xfrm>
            <a:off x="715089" y="2411611"/>
            <a:ext cx="6497955" cy="612934"/>
          </a:xfrm>
          <a:prstGeom prst="roundRect">
            <a:avLst>
              <a:gd name="adj" fmla="val 480010"/>
            </a:avLst>
          </a:prstGeom>
          <a:solidFill>
            <a:srgbClr val="E8F3E8"/>
          </a:solidFill>
          <a:ln/>
        </p:spPr>
      </p:sp>
      <p:pic>
        <p:nvPicPr>
          <p:cNvPr id="4"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810833" y="2564725"/>
            <a:ext cx="306467" cy="306467"/>
          </a:xfrm>
          <a:prstGeom prst="rect">
            <a:avLst/>
          </a:prstGeom>
        </p:spPr>
      </p:pic>
      <p:sp>
        <p:nvSpPr>
          <p:cNvPr id="5" name="Text 2"/>
          <p:cNvSpPr/>
          <p:nvPr/>
        </p:nvSpPr>
        <p:spPr>
          <a:xfrm>
            <a:off x="919401" y="3228856"/>
            <a:ext cx="3543895" cy="319207"/>
          </a:xfrm>
          <a:prstGeom prst="rect">
            <a:avLst/>
          </a:prstGeom>
          <a:noFill/>
          <a:ln/>
        </p:spPr>
        <p:txBody>
          <a:bodyPr wrap="none" lIns="0" tIns="0" rIns="0" bIns="0" rtlCol="0" anchor="t"/>
          <a:lstStyle/>
          <a:p>
            <a:pPr algn="l" indent="0" marL="0">
              <a:lnSpc>
                <a:spcPts val="2500"/>
              </a:lnSpc>
              <a:buNone/>
            </a:pPr>
            <a:r>
              <a:rPr lang="en-US" sz="2000" b="1" dirty="0">
                <a:solidFill>
                  <a:srgbClr val="405449"/>
                </a:solidFill>
                <a:latin typeface="Fraunces Extra Bold" pitchFamily="34" charset="0"/>
                <a:ea typeface="Fraunces Extra Bold" pitchFamily="34" charset="-122"/>
                <a:cs typeface="Fraunces Extra Bold" pitchFamily="34" charset="-120"/>
              </a:rPr>
              <a:t>Text Input &amp; Preprocessing</a:t>
            </a:r>
            <a:endParaRPr lang="en-US" sz="2000" dirty="0"/>
          </a:p>
        </p:txBody>
      </p:sp>
      <p:sp>
        <p:nvSpPr>
          <p:cNvPr id="6" name="Text 3"/>
          <p:cNvSpPr/>
          <p:nvPr/>
        </p:nvSpPr>
        <p:spPr>
          <a:xfrm>
            <a:off x="919401" y="3670578"/>
            <a:ext cx="6089333" cy="980480"/>
          </a:xfrm>
          <a:prstGeom prst="rect">
            <a:avLst/>
          </a:prstGeom>
          <a:noFill/>
          <a:ln/>
        </p:spPr>
        <p:txBody>
          <a:bodyPr wrap="square" lIns="0" tIns="0" rIns="0" bIns="0" rtlCol="0" anchor="t"/>
          <a:lstStyle/>
          <a:p>
            <a:pPr algn="l" indent="0" marL="0">
              <a:lnSpc>
                <a:spcPts val="2550"/>
              </a:lnSpc>
              <a:buNone/>
            </a:pPr>
            <a:r>
              <a:rPr lang="en-US" sz="1600" dirty="0">
                <a:solidFill>
                  <a:srgbClr val="405449"/>
                </a:solidFill>
                <a:latin typeface="Nobile" pitchFamily="34" charset="0"/>
                <a:ea typeface="Nobile" pitchFamily="34" charset="-122"/>
                <a:cs typeface="Nobile" pitchFamily="34" charset="-120"/>
              </a:rPr>
              <a:t>Raw text documents are fed into the system, where they undergo tokenization, sentence segmentation, and noise reduction to prepare for analysis.</a:t>
            </a:r>
            <a:endParaRPr lang="en-US" sz="1600" dirty="0"/>
          </a:p>
        </p:txBody>
      </p:sp>
      <p:sp>
        <p:nvSpPr>
          <p:cNvPr id="7" name="Shape 4"/>
          <p:cNvSpPr/>
          <p:nvPr/>
        </p:nvSpPr>
        <p:spPr>
          <a:xfrm>
            <a:off x="7417356" y="2411611"/>
            <a:ext cx="6497955" cy="612934"/>
          </a:xfrm>
          <a:prstGeom prst="roundRect">
            <a:avLst>
              <a:gd name="adj" fmla="val 480010"/>
            </a:avLst>
          </a:prstGeom>
          <a:solidFill>
            <a:srgbClr val="E8F3E8"/>
          </a:solidFill>
          <a:ln/>
        </p:spPr>
      </p:sp>
      <p:pic>
        <p:nvPicPr>
          <p:cNvPr id="8"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513100" y="2564725"/>
            <a:ext cx="306467" cy="306467"/>
          </a:xfrm>
          <a:prstGeom prst="rect">
            <a:avLst/>
          </a:prstGeom>
        </p:spPr>
      </p:pic>
      <p:sp>
        <p:nvSpPr>
          <p:cNvPr id="9" name="Text 5"/>
          <p:cNvSpPr/>
          <p:nvPr/>
        </p:nvSpPr>
        <p:spPr>
          <a:xfrm>
            <a:off x="7621667" y="3228856"/>
            <a:ext cx="3041094" cy="319207"/>
          </a:xfrm>
          <a:prstGeom prst="rect">
            <a:avLst/>
          </a:prstGeom>
          <a:noFill/>
          <a:ln/>
        </p:spPr>
        <p:txBody>
          <a:bodyPr wrap="none" lIns="0" tIns="0" rIns="0" bIns="0" rtlCol="0" anchor="t"/>
          <a:lstStyle/>
          <a:p>
            <a:pPr algn="l" indent="0" marL="0">
              <a:lnSpc>
                <a:spcPts val="2500"/>
              </a:lnSpc>
              <a:buNone/>
            </a:pPr>
            <a:r>
              <a:rPr lang="en-US" sz="2000" b="1" dirty="0">
                <a:solidFill>
                  <a:srgbClr val="405449"/>
                </a:solidFill>
                <a:latin typeface="Fraunces Extra Bold" pitchFamily="34" charset="0"/>
                <a:ea typeface="Fraunces Extra Bold" pitchFamily="34" charset="-122"/>
                <a:cs typeface="Fraunces Extra Bold" pitchFamily="34" charset="-120"/>
              </a:rPr>
              <a:t>NLP Feature Extraction</a:t>
            </a:r>
            <a:endParaRPr lang="en-US" sz="2000" dirty="0"/>
          </a:p>
        </p:txBody>
      </p:sp>
      <p:sp>
        <p:nvSpPr>
          <p:cNvPr id="10" name="Text 6"/>
          <p:cNvSpPr/>
          <p:nvPr/>
        </p:nvSpPr>
        <p:spPr>
          <a:xfrm>
            <a:off x="7621667" y="3670578"/>
            <a:ext cx="6089333" cy="980480"/>
          </a:xfrm>
          <a:prstGeom prst="rect">
            <a:avLst/>
          </a:prstGeom>
          <a:noFill/>
          <a:ln/>
        </p:spPr>
        <p:txBody>
          <a:bodyPr wrap="square" lIns="0" tIns="0" rIns="0" bIns="0" rtlCol="0" anchor="t"/>
          <a:lstStyle/>
          <a:p>
            <a:pPr algn="l" indent="0" marL="0">
              <a:lnSpc>
                <a:spcPts val="2550"/>
              </a:lnSpc>
              <a:buNone/>
            </a:pPr>
            <a:r>
              <a:rPr lang="en-US" sz="1600" dirty="0">
                <a:solidFill>
                  <a:srgbClr val="405449"/>
                </a:solidFill>
                <a:latin typeface="Nobile" pitchFamily="34" charset="0"/>
                <a:ea typeface="Nobile" pitchFamily="34" charset="-122"/>
                <a:cs typeface="Nobile" pitchFamily="34" charset="-120"/>
              </a:rPr>
              <a:t>Advanced NLP models identify key phrases, entities, and semantic relationships within the text, determining the most important information.</a:t>
            </a:r>
            <a:endParaRPr lang="en-US" sz="1600" dirty="0"/>
          </a:p>
        </p:txBody>
      </p:sp>
      <p:sp>
        <p:nvSpPr>
          <p:cNvPr id="11" name="Shape 7"/>
          <p:cNvSpPr/>
          <p:nvPr/>
        </p:nvSpPr>
        <p:spPr>
          <a:xfrm>
            <a:off x="715089" y="5059680"/>
            <a:ext cx="6497955" cy="612934"/>
          </a:xfrm>
          <a:prstGeom prst="roundRect">
            <a:avLst>
              <a:gd name="adj" fmla="val 480010"/>
            </a:avLst>
          </a:prstGeom>
          <a:solidFill>
            <a:srgbClr val="E8F3E8"/>
          </a:solidFill>
          <a:ln/>
        </p:spPr>
      </p:sp>
      <p:pic>
        <p:nvPicPr>
          <p:cNvPr id="12"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10833" y="5212794"/>
            <a:ext cx="306467" cy="306467"/>
          </a:xfrm>
          <a:prstGeom prst="rect">
            <a:avLst/>
          </a:prstGeom>
        </p:spPr>
      </p:pic>
      <p:sp>
        <p:nvSpPr>
          <p:cNvPr id="13" name="Text 8"/>
          <p:cNvSpPr/>
          <p:nvPr/>
        </p:nvSpPr>
        <p:spPr>
          <a:xfrm>
            <a:off x="919401" y="5876925"/>
            <a:ext cx="2786420" cy="319207"/>
          </a:xfrm>
          <a:prstGeom prst="rect">
            <a:avLst/>
          </a:prstGeom>
          <a:noFill/>
          <a:ln/>
        </p:spPr>
        <p:txBody>
          <a:bodyPr wrap="none" lIns="0" tIns="0" rIns="0" bIns="0" rtlCol="0" anchor="t"/>
          <a:lstStyle/>
          <a:p>
            <a:pPr algn="l" indent="0" marL="0">
              <a:lnSpc>
                <a:spcPts val="2500"/>
              </a:lnSpc>
              <a:buNone/>
            </a:pPr>
            <a:r>
              <a:rPr lang="en-US" sz="2000" b="1" dirty="0">
                <a:solidFill>
                  <a:srgbClr val="405449"/>
                </a:solidFill>
                <a:latin typeface="Fraunces Extra Bold" pitchFamily="34" charset="0"/>
                <a:ea typeface="Fraunces Extra Bold" pitchFamily="34" charset="-122"/>
                <a:cs typeface="Fraunces Extra Bold" pitchFamily="34" charset="-120"/>
              </a:rPr>
              <a:t>Summary Generation</a:t>
            </a:r>
            <a:endParaRPr lang="en-US" sz="2000" dirty="0"/>
          </a:p>
        </p:txBody>
      </p:sp>
      <p:sp>
        <p:nvSpPr>
          <p:cNvPr id="14" name="Text 9"/>
          <p:cNvSpPr/>
          <p:nvPr/>
        </p:nvSpPr>
        <p:spPr>
          <a:xfrm>
            <a:off x="919401" y="6318647"/>
            <a:ext cx="6089333" cy="980480"/>
          </a:xfrm>
          <a:prstGeom prst="rect">
            <a:avLst/>
          </a:prstGeom>
          <a:noFill/>
          <a:ln/>
        </p:spPr>
        <p:txBody>
          <a:bodyPr wrap="square" lIns="0" tIns="0" rIns="0" bIns="0" rtlCol="0" anchor="t"/>
          <a:lstStyle/>
          <a:p>
            <a:pPr algn="l" indent="0" marL="0">
              <a:lnSpc>
                <a:spcPts val="2550"/>
              </a:lnSpc>
              <a:buNone/>
            </a:pPr>
            <a:r>
              <a:rPr lang="en-US" sz="1600" dirty="0">
                <a:solidFill>
                  <a:srgbClr val="405449"/>
                </a:solidFill>
                <a:latin typeface="Nobile" pitchFamily="34" charset="0"/>
                <a:ea typeface="Nobile" pitchFamily="34" charset="-122"/>
                <a:cs typeface="Nobile" pitchFamily="34" charset="-120"/>
              </a:rPr>
              <a:t>Using algorithms that balance coherence and conciseness, the system constructs a summary that accurately reflects the original document's core message.</a:t>
            </a:r>
            <a:endParaRPr lang="en-US" sz="1600" dirty="0"/>
          </a:p>
        </p:txBody>
      </p:sp>
      <p:sp>
        <p:nvSpPr>
          <p:cNvPr id="15" name="Shape 10"/>
          <p:cNvSpPr/>
          <p:nvPr/>
        </p:nvSpPr>
        <p:spPr>
          <a:xfrm>
            <a:off x="7417356" y="5059680"/>
            <a:ext cx="6497955" cy="612934"/>
          </a:xfrm>
          <a:prstGeom prst="roundRect">
            <a:avLst>
              <a:gd name="adj" fmla="val 480010"/>
            </a:avLst>
          </a:prstGeom>
          <a:solidFill>
            <a:srgbClr val="E8F3E8"/>
          </a:solidFill>
          <a:ln/>
        </p:spPr>
      </p:sp>
      <p:pic>
        <p:nvPicPr>
          <p:cNvPr id="16"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513100" y="5212794"/>
            <a:ext cx="306467" cy="306467"/>
          </a:xfrm>
          <a:prstGeom prst="rect">
            <a:avLst/>
          </a:prstGeom>
        </p:spPr>
      </p:pic>
      <p:sp>
        <p:nvSpPr>
          <p:cNvPr id="17" name="Text 11"/>
          <p:cNvSpPr/>
          <p:nvPr/>
        </p:nvSpPr>
        <p:spPr>
          <a:xfrm>
            <a:off x="7621667" y="5876925"/>
            <a:ext cx="2767965" cy="319207"/>
          </a:xfrm>
          <a:prstGeom prst="rect">
            <a:avLst/>
          </a:prstGeom>
          <a:noFill/>
          <a:ln/>
        </p:spPr>
        <p:txBody>
          <a:bodyPr wrap="none" lIns="0" tIns="0" rIns="0" bIns="0" rtlCol="0" anchor="t"/>
          <a:lstStyle/>
          <a:p>
            <a:pPr algn="l" indent="0" marL="0">
              <a:lnSpc>
                <a:spcPts val="2500"/>
              </a:lnSpc>
              <a:buNone/>
            </a:pPr>
            <a:r>
              <a:rPr lang="en-US" sz="2000" b="1" dirty="0">
                <a:solidFill>
                  <a:srgbClr val="405449"/>
                </a:solidFill>
                <a:latin typeface="Fraunces Extra Bold" pitchFamily="34" charset="0"/>
                <a:ea typeface="Fraunces Extra Bold" pitchFamily="34" charset="-122"/>
                <a:cs typeface="Fraunces Extra Bold" pitchFamily="34" charset="-120"/>
              </a:rPr>
              <a:t>Output &amp; Refinement</a:t>
            </a:r>
            <a:endParaRPr lang="en-US" sz="2000" dirty="0"/>
          </a:p>
        </p:txBody>
      </p:sp>
      <p:sp>
        <p:nvSpPr>
          <p:cNvPr id="18" name="Text 12"/>
          <p:cNvSpPr/>
          <p:nvPr/>
        </p:nvSpPr>
        <p:spPr>
          <a:xfrm>
            <a:off x="7621667" y="6318647"/>
            <a:ext cx="6089333" cy="980480"/>
          </a:xfrm>
          <a:prstGeom prst="rect">
            <a:avLst/>
          </a:prstGeom>
          <a:noFill/>
          <a:ln/>
        </p:spPr>
        <p:txBody>
          <a:bodyPr wrap="square" lIns="0" tIns="0" rIns="0" bIns="0" rtlCol="0" anchor="t"/>
          <a:lstStyle/>
          <a:p>
            <a:pPr algn="l" indent="0" marL="0">
              <a:lnSpc>
                <a:spcPts val="2550"/>
              </a:lnSpc>
              <a:buNone/>
            </a:pPr>
            <a:r>
              <a:rPr lang="en-US" sz="1600" dirty="0">
                <a:solidFill>
                  <a:srgbClr val="405449"/>
                </a:solidFill>
                <a:latin typeface="Nobile" pitchFamily="34" charset="0"/>
                <a:ea typeface="Nobile" pitchFamily="34" charset="-122"/>
                <a:cs typeface="Nobile" pitchFamily="34" charset="-120"/>
              </a:rPr>
              <a:t>The generated summary is presented to the user, with options for further customization or length adjustment based on specific requirements.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5953363" y="793552"/>
            <a:ext cx="8210074" cy="833676"/>
          </a:xfrm>
          <a:prstGeom prst="rect">
            <a:avLst/>
          </a:prstGeom>
          <a:noFill/>
          <a:ln/>
        </p:spPr>
        <p:txBody>
          <a:bodyPr wrap="square" lIns="0" tIns="0" rIns="0" bIns="0" rtlCol="0" anchor="t"/>
          <a:lstStyle/>
          <a:p>
            <a:pPr algn="l" indent="0" marL="0">
              <a:lnSpc>
                <a:spcPts val="3250"/>
              </a:lnSpc>
              <a:buNone/>
            </a:pPr>
            <a:r>
              <a:rPr lang="en-US" sz="2600" b="1" dirty="0">
                <a:solidFill>
                  <a:srgbClr val="3B4540"/>
                </a:solidFill>
                <a:latin typeface="Fraunces Extra Bold" pitchFamily="34" charset="0"/>
                <a:ea typeface="Fraunces Extra Bold" pitchFamily="34" charset="-122"/>
                <a:cs typeface="Fraunces Extra Bold" pitchFamily="34" charset="-120"/>
              </a:rPr>
              <a:t>Key Features &amp; Benefits: Why Our System Stands Out</a:t>
            </a:r>
            <a:endParaRPr lang="en-US" sz="2600" dirty="0"/>
          </a:p>
        </p:txBody>
      </p:sp>
      <p:sp>
        <p:nvSpPr>
          <p:cNvPr id="4" name="Shape 1"/>
          <p:cNvSpPr/>
          <p:nvPr/>
        </p:nvSpPr>
        <p:spPr>
          <a:xfrm>
            <a:off x="5953363" y="1827252"/>
            <a:ext cx="8210074" cy="1302187"/>
          </a:xfrm>
          <a:prstGeom prst="roundRect">
            <a:avLst>
              <a:gd name="adj" fmla="val 9221"/>
            </a:avLst>
          </a:prstGeom>
          <a:solidFill>
            <a:srgbClr val="E8F3E8"/>
          </a:solidFill>
          <a:ln/>
        </p:spPr>
      </p:sp>
      <p:sp>
        <p:nvSpPr>
          <p:cNvPr id="5" name="Shape 2"/>
          <p:cNvSpPr/>
          <p:nvPr/>
        </p:nvSpPr>
        <p:spPr>
          <a:xfrm>
            <a:off x="6086713" y="1960602"/>
            <a:ext cx="400169" cy="400169"/>
          </a:xfrm>
          <a:prstGeom prst="roundRect">
            <a:avLst>
              <a:gd name="adj" fmla="val 22848061"/>
            </a:avLst>
          </a:prstGeom>
          <a:solidFill>
            <a:srgbClr val="438951"/>
          </a:solidFill>
          <a:ln/>
        </p:spPr>
      </p:sp>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96727" y="2070616"/>
            <a:ext cx="180023" cy="180023"/>
          </a:xfrm>
          <a:prstGeom prst="rect">
            <a:avLst/>
          </a:prstGeom>
        </p:spPr>
      </p:pic>
      <p:sp>
        <p:nvSpPr>
          <p:cNvPr id="7" name="Text 3"/>
          <p:cNvSpPr/>
          <p:nvPr/>
        </p:nvSpPr>
        <p:spPr>
          <a:xfrm>
            <a:off x="6086713" y="2494121"/>
            <a:ext cx="1667708" cy="208478"/>
          </a:xfrm>
          <a:prstGeom prst="rect">
            <a:avLst/>
          </a:prstGeom>
          <a:noFill/>
          <a:ln/>
        </p:spPr>
        <p:txBody>
          <a:bodyPr wrap="none" lIns="0" tIns="0" rIns="0" bIns="0" rtlCol="0" anchor="t"/>
          <a:lstStyle/>
          <a:p>
            <a:pPr algn="l" indent="0" marL="0">
              <a:lnSpc>
                <a:spcPts val="1600"/>
              </a:lnSpc>
              <a:buNone/>
            </a:pPr>
            <a:r>
              <a:rPr lang="en-US" sz="1300" b="1" dirty="0">
                <a:solidFill>
                  <a:srgbClr val="405449"/>
                </a:solidFill>
                <a:latin typeface="Fraunces Extra Bold" pitchFamily="34" charset="0"/>
                <a:ea typeface="Fraunces Extra Bold" pitchFamily="34" charset="-122"/>
                <a:cs typeface="Fraunces Extra Bold" pitchFamily="34" charset="-120"/>
              </a:rPr>
              <a:t>High Accuracy</a:t>
            </a:r>
            <a:endParaRPr lang="en-US" sz="1300" dirty="0"/>
          </a:p>
        </p:txBody>
      </p:sp>
      <p:sp>
        <p:nvSpPr>
          <p:cNvPr id="8" name="Text 4"/>
          <p:cNvSpPr/>
          <p:nvPr/>
        </p:nvSpPr>
        <p:spPr>
          <a:xfrm>
            <a:off x="6086713" y="2782610"/>
            <a:ext cx="7943374" cy="213479"/>
          </a:xfrm>
          <a:prstGeom prst="rect">
            <a:avLst/>
          </a:prstGeom>
          <a:noFill/>
          <a:ln/>
        </p:spPr>
        <p:txBody>
          <a:bodyPr wrap="none" lIns="0" tIns="0" rIns="0" bIns="0" rtlCol="0" anchor="t"/>
          <a:lstStyle/>
          <a:p>
            <a:pPr algn="l" indent="0" marL="0">
              <a:lnSpc>
                <a:spcPts val="1650"/>
              </a:lnSpc>
              <a:buNone/>
            </a:pPr>
            <a:r>
              <a:rPr lang="en-US" sz="1050" dirty="0">
                <a:solidFill>
                  <a:srgbClr val="405449"/>
                </a:solidFill>
                <a:latin typeface="Nobile" pitchFamily="34" charset="0"/>
                <a:ea typeface="Nobile" pitchFamily="34" charset="-122"/>
                <a:cs typeface="Nobile" pitchFamily="34" charset="-120"/>
              </a:rPr>
              <a:t>Our algorithms prioritize factual correctness and contextual relevance, ensuring summaries are reliable and trustworthy.</a:t>
            </a:r>
            <a:endParaRPr lang="en-US" sz="1050" dirty="0"/>
          </a:p>
        </p:txBody>
      </p:sp>
      <p:sp>
        <p:nvSpPr>
          <p:cNvPr id="9" name="Shape 5"/>
          <p:cNvSpPr/>
          <p:nvPr/>
        </p:nvSpPr>
        <p:spPr>
          <a:xfrm>
            <a:off x="5953363" y="3262789"/>
            <a:ext cx="8210074" cy="1302187"/>
          </a:xfrm>
          <a:prstGeom prst="roundRect">
            <a:avLst>
              <a:gd name="adj" fmla="val 9221"/>
            </a:avLst>
          </a:prstGeom>
          <a:solidFill>
            <a:srgbClr val="E8F3E8"/>
          </a:solidFill>
          <a:ln/>
        </p:spPr>
      </p:sp>
      <p:sp>
        <p:nvSpPr>
          <p:cNvPr id="10" name="Shape 6"/>
          <p:cNvSpPr/>
          <p:nvPr/>
        </p:nvSpPr>
        <p:spPr>
          <a:xfrm>
            <a:off x="6086713" y="3396139"/>
            <a:ext cx="400169" cy="400169"/>
          </a:xfrm>
          <a:prstGeom prst="roundRect">
            <a:avLst>
              <a:gd name="adj" fmla="val 22848061"/>
            </a:avLst>
          </a:prstGeom>
          <a:solidFill>
            <a:srgbClr val="4A644E"/>
          </a:solidFill>
          <a:ln/>
        </p:spPr>
      </p:sp>
      <p:pic>
        <p:nvPicPr>
          <p:cNvPr id="11"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96727" y="3506153"/>
            <a:ext cx="180023" cy="180023"/>
          </a:xfrm>
          <a:prstGeom prst="rect">
            <a:avLst/>
          </a:prstGeom>
        </p:spPr>
      </p:pic>
      <p:sp>
        <p:nvSpPr>
          <p:cNvPr id="12" name="Text 7"/>
          <p:cNvSpPr/>
          <p:nvPr/>
        </p:nvSpPr>
        <p:spPr>
          <a:xfrm>
            <a:off x="6086713" y="3929658"/>
            <a:ext cx="1667708" cy="208478"/>
          </a:xfrm>
          <a:prstGeom prst="rect">
            <a:avLst/>
          </a:prstGeom>
          <a:noFill/>
          <a:ln/>
        </p:spPr>
        <p:txBody>
          <a:bodyPr wrap="none" lIns="0" tIns="0" rIns="0" bIns="0" rtlCol="0" anchor="t"/>
          <a:lstStyle/>
          <a:p>
            <a:pPr algn="l" indent="0" marL="0">
              <a:lnSpc>
                <a:spcPts val="1600"/>
              </a:lnSpc>
              <a:buNone/>
            </a:pPr>
            <a:r>
              <a:rPr lang="en-US" sz="1300" b="1" dirty="0">
                <a:solidFill>
                  <a:srgbClr val="405449"/>
                </a:solidFill>
                <a:latin typeface="Fraunces Extra Bold" pitchFamily="34" charset="0"/>
                <a:ea typeface="Fraunces Extra Bold" pitchFamily="34" charset="-122"/>
                <a:cs typeface="Fraunces Extra Bold" pitchFamily="34" charset="-120"/>
              </a:rPr>
              <a:t>Blazing Speed</a:t>
            </a:r>
            <a:endParaRPr lang="en-US" sz="1300" dirty="0"/>
          </a:p>
        </p:txBody>
      </p:sp>
      <p:sp>
        <p:nvSpPr>
          <p:cNvPr id="13" name="Text 8"/>
          <p:cNvSpPr/>
          <p:nvPr/>
        </p:nvSpPr>
        <p:spPr>
          <a:xfrm>
            <a:off x="6086713" y="4218146"/>
            <a:ext cx="7943374" cy="213479"/>
          </a:xfrm>
          <a:prstGeom prst="rect">
            <a:avLst/>
          </a:prstGeom>
          <a:noFill/>
          <a:ln/>
        </p:spPr>
        <p:txBody>
          <a:bodyPr wrap="none" lIns="0" tIns="0" rIns="0" bIns="0" rtlCol="0" anchor="t"/>
          <a:lstStyle/>
          <a:p>
            <a:pPr algn="l" indent="0" marL="0">
              <a:lnSpc>
                <a:spcPts val="1650"/>
              </a:lnSpc>
              <a:buNone/>
            </a:pPr>
            <a:r>
              <a:rPr lang="en-US" sz="1050" dirty="0">
                <a:solidFill>
                  <a:srgbClr val="405449"/>
                </a:solidFill>
                <a:latin typeface="Nobile" pitchFamily="34" charset="0"/>
                <a:ea typeface="Nobile" pitchFamily="34" charset="-122"/>
                <a:cs typeface="Nobile" pitchFamily="34" charset="-120"/>
              </a:rPr>
              <a:t>Process large volumes of text in seconds, significantly accelerating information retrieval and analysis.</a:t>
            </a:r>
            <a:endParaRPr lang="en-US" sz="1050" dirty="0"/>
          </a:p>
        </p:txBody>
      </p:sp>
      <p:sp>
        <p:nvSpPr>
          <p:cNvPr id="14" name="Shape 9"/>
          <p:cNvSpPr/>
          <p:nvPr/>
        </p:nvSpPr>
        <p:spPr>
          <a:xfrm>
            <a:off x="5953363" y="4698325"/>
            <a:ext cx="8210074" cy="1302187"/>
          </a:xfrm>
          <a:prstGeom prst="roundRect">
            <a:avLst>
              <a:gd name="adj" fmla="val 9221"/>
            </a:avLst>
          </a:prstGeom>
          <a:solidFill>
            <a:srgbClr val="E8F3E8"/>
          </a:solidFill>
          <a:ln/>
        </p:spPr>
      </p:sp>
      <p:sp>
        <p:nvSpPr>
          <p:cNvPr id="15" name="Shape 10"/>
          <p:cNvSpPr/>
          <p:nvPr/>
        </p:nvSpPr>
        <p:spPr>
          <a:xfrm>
            <a:off x="6086713" y="4831675"/>
            <a:ext cx="400169" cy="400169"/>
          </a:xfrm>
          <a:prstGeom prst="roundRect">
            <a:avLst>
              <a:gd name="adj" fmla="val 22848061"/>
            </a:avLst>
          </a:prstGeom>
          <a:solidFill>
            <a:srgbClr val="DFEEE2"/>
          </a:solidFill>
          <a:ln/>
        </p:spPr>
      </p:sp>
      <p:pic>
        <p:nvPicPr>
          <p:cNvPr id="16"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196727" y="4941689"/>
            <a:ext cx="180023" cy="180023"/>
          </a:xfrm>
          <a:prstGeom prst="rect">
            <a:avLst/>
          </a:prstGeom>
        </p:spPr>
      </p:pic>
      <p:sp>
        <p:nvSpPr>
          <p:cNvPr id="17" name="Text 11"/>
          <p:cNvSpPr/>
          <p:nvPr/>
        </p:nvSpPr>
        <p:spPr>
          <a:xfrm>
            <a:off x="6086713" y="5365194"/>
            <a:ext cx="1792129" cy="208478"/>
          </a:xfrm>
          <a:prstGeom prst="rect">
            <a:avLst/>
          </a:prstGeom>
          <a:noFill/>
          <a:ln/>
        </p:spPr>
        <p:txBody>
          <a:bodyPr wrap="none" lIns="0" tIns="0" rIns="0" bIns="0" rtlCol="0" anchor="t"/>
          <a:lstStyle/>
          <a:p>
            <a:pPr algn="l" indent="0" marL="0">
              <a:lnSpc>
                <a:spcPts val="1600"/>
              </a:lnSpc>
              <a:buNone/>
            </a:pPr>
            <a:r>
              <a:rPr lang="en-US" sz="1300" b="1" dirty="0">
                <a:solidFill>
                  <a:srgbClr val="405449"/>
                </a:solidFill>
                <a:latin typeface="Fraunces Extra Bold" pitchFamily="34" charset="0"/>
                <a:ea typeface="Fraunces Extra Bold" pitchFamily="34" charset="-122"/>
                <a:cs typeface="Fraunces Extra Bold" pitchFamily="34" charset="-120"/>
              </a:rPr>
              <a:t>Customizable Output</a:t>
            </a:r>
            <a:endParaRPr lang="en-US" sz="1300" dirty="0"/>
          </a:p>
        </p:txBody>
      </p:sp>
      <p:sp>
        <p:nvSpPr>
          <p:cNvPr id="18" name="Text 12"/>
          <p:cNvSpPr/>
          <p:nvPr/>
        </p:nvSpPr>
        <p:spPr>
          <a:xfrm>
            <a:off x="6086713" y="5653683"/>
            <a:ext cx="7943374" cy="213479"/>
          </a:xfrm>
          <a:prstGeom prst="rect">
            <a:avLst/>
          </a:prstGeom>
          <a:noFill/>
          <a:ln/>
        </p:spPr>
        <p:txBody>
          <a:bodyPr wrap="none" lIns="0" tIns="0" rIns="0" bIns="0" rtlCol="0" anchor="t"/>
          <a:lstStyle/>
          <a:p>
            <a:pPr algn="l" indent="0" marL="0">
              <a:lnSpc>
                <a:spcPts val="1650"/>
              </a:lnSpc>
              <a:buNone/>
            </a:pPr>
            <a:r>
              <a:rPr lang="en-US" sz="1050" dirty="0">
                <a:solidFill>
                  <a:srgbClr val="405449"/>
                </a:solidFill>
                <a:latin typeface="Nobile" pitchFamily="34" charset="0"/>
                <a:ea typeface="Nobile" pitchFamily="34" charset="-122"/>
                <a:cs typeface="Nobile" pitchFamily="34" charset="-120"/>
              </a:rPr>
              <a:t>Users can define summary length, style (extractive/abstractive), and focus areas, tailoring output to their needs.</a:t>
            </a:r>
            <a:endParaRPr lang="en-US" sz="1050" dirty="0"/>
          </a:p>
        </p:txBody>
      </p:sp>
      <p:sp>
        <p:nvSpPr>
          <p:cNvPr id="19" name="Shape 13"/>
          <p:cNvSpPr/>
          <p:nvPr/>
        </p:nvSpPr>
        <p:spPr>
          <a:xfrm>
            <a:off x="5953363" y="6133862"/>
            <a:ext cx="8210074" cy="1302187"/>
          </a:xfrm>
          <a:prstGeom prst="roundRect">
            <a:avLst>
              <a:gd name="adj" fmla="val 9221"/>
            </a:avLst>
          </a:prstGeom>
          <a:solidFill>
            <a:srgbClr val="E8F3E8"/>
          </a:solidFill>
          <a:ln/>
        </p:spPr>
      </p:sp>
      <p:sp>
        <p:nvSpPr>
          <p:cNvPr id="20" name="Shape 14"/>
          <p:cNvSpPr/>
          <p:nvPr/>
        </p:nvSpPr>
        <p:spPr>
          <a:xfrm>
            <a:off x="6086713" y="6267212"/>
            <a:ext cx="400169" cy="400169"/>
          </a:xfrm>
          <a:prstGeom prst="roundRect">
            <a:avLst>
              <a:gd name="adj" fmla="val 22848061"/>
            </a:avLst>
          </a:prstGeom>
          <a:solidFill>
            <a:srgbClr val="D1E7D2"/>
          </a:solidFill>
          <a:ln/>
        </p:spPr>
      </p:sp>
      <p:pic>
        <p:nvPicPr>
          <p:cNvPr id="21"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196727" y="6377226"/>
            <a:ext cx="180023" cy="180023"/>
          </a:xfrm>
          <a:prstGeom prst="rect">
            <a:avLst/>
          </a:prstGeom>
        </p:spPr>
      </p:pic>
      <p:sp>
        <p:nvSpPr>
          <p:cNvPr id="22" name="Text 15"/>
          <p:cNvSpPr/>
          <p:nvPr/>
        </p:nvSpPr>
        <p:spPr>
          <a:xfrm>
            <a:off x="6086713" y="6800731"/>
            <a:ext cx="1796891" cy="208478"/>
          </a:xfrm>
          <a:prstGeom prst="rect">
            <a:avLst/>
          </a:prstGeom>
          <a:noFill/>
          <a:ln/>
        </p:spPr>
        <p:txBody>
          <a:bodyPr wrap="none" lIns="0" tIns="0" rIns="0" bIns="0" rtlCol="0" anchor="t"/>
          <a:lstStyle/>
          <a:p>
            <a:pPr algn="l" indent="0" marL="0">
              <a:lnSpc>
                <a:spcPts val="1600"/>
              </a:lnSpc>
              <a:buNone/>
            </a:pPr>
            <a:r>
              <a:rPr lang="en-US" sz="1300" b="1" dirty="0">
                <a:solidFill>
                  <a:srgbClr val="405449"/>
                </a:solidFill>
                <a:latin typeface="Fraunces Extra Bold" pitchFamily="34" charset="0"/>
                <a:ea typeface="Fraunces Extra Bold" pitchFamily="34" charset="-122"/>
                <a:cs typeface="Fraunces Extra Bold" pitchFamily="34" charset="-120"/>
              </a:rPr>
              <a:t>Seamless Integration</a:t>
            </a:r>
            <a:endParaRPr lang="en-US" sz="1300" dirty="0"/>
          </a:p>
        </p:txBody>
      </p:sp>
      <p:sp>
        <p:nvSpPr>
          <p:cNvPr id="23" name="Text 16"/>
          <p:cNvSpPr/>
          <p:nvPr/>
        </p:nvSpPr>
        <p:spPr>
          <a:xfrm>
            <a:off x="6086713" y="7089219"/>
            <a:ext cx="7943374" cy="213479"/>
          </a:xfrm>
          <a:prstGeom prst="rect">
            <a:avLst/>
          </a:prstGeom>
          <a:noFill/>
          <a:ln/>
        </p:spPr>
        <p:txBody>
          <a:bodyPr wrap="none" lIns="0" tIns="0" rIns="0" bIns="0" rtlCol="0" anchor="t"/>
          <a:lstStyle/>
          <a:p>
            <a:pPr algn="l" indent="0" marL="0">
              <a:lnSpc>
                <a:spcPts val="1650"/>
              </a:lnSpc>
              <a:buNone/>
            </a:pPr>
            <a:r>
              <a:rPr lang="en-US" sz="1050" dirty="0">
                <a:solidFill>
                  <a:srgbClr val="405449"/>
                </a:solidFill>
                <a:latin typeface="Nobile" pitchFamily="34" charset="0"/>
                <a:ea typeface="Nobile" pitchFamily="34" charset="-122"/>
                <a:cs typeface="Nobile" pitchFamily="34" charset="-120"/>
              </a:rPr>
              <a:t>Designed for easy integration with existing platforms and workflows via robust APIs and flexible deployment options.</a:t>
            </a:r>
            <a:endParaRPr lang="en-US" sz="10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536263"/>
            <a:ext cx="10587157" cy="708779"/>
          </a:xfrm>
          <a:prstGeom prst="rect">
            <a:avLst/>
          </a:prstGeom>
          <a:noFill/>
          <a:ln/>
        </p:spPr>
        <p:txBody>
          <a:bodyPr wrap="none" lIns="0" tIns="0" rIns="0" bIns="0" rtlCol="0" anchor="t"/>
          <a:lstStyle/>
          <a:p>
            <a:pPr algn="l"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Use Cases: Who Can Benefit and How</a:t>
            </a:r>
            <a:endParaRPr lang="en-US" sz="4450" dirty="0"/>
          </a:p>
        </p:txBody>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93790" y="2698671"/>
            <a:ext cx="680442" cy="680442"/>
          </a:xfrm>
          <a:prstGeom prst="rect">
            <a:avLst/>
          </a:prstGeom>
        </p:spPr>
      </p:pic>
      <p:sp>
        <p:nvSpPr>
          <p:cNvPr id="4" name="Text 1"/>
          <p:cNvSpPr/>
          <p:nvPr/>
        </p:nvSpPr>
        <p:spPr>
          <a:xfrm>
            <a:off x="1757720" y="2890004"/>
            <a:ext cx="3326130"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Business Professionals</a:t>
            </a:r>
            <a:endParaRPr lang="en-US" sz="2200" dirty="0"/>
          </a:p>
        </p:txBody>
      </p:sp>
      <p:sp>
        <p:nvSpPr>
          <p:cNvPr id="5" name="Text 2"/>
          <p:cNvSpPr/>
          <p:nvPr/>
        </p:nvSpPr>
        <p:spPr>
          <a:xfrm>
            <a:off x="1757720" y="3380423"/>
            <a:ext cx="5415677" cy="1088708"/>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Quickly digest market research, competitor analysis, and lengthy reports to make informed decisions faster.</a:t>
            </a:r>
            <a:endParaRPr lang="en-US" sz="1750" dirty="0"/>
          </a:p>
        </p:txBody>
      </p:sp>
      <p:pic>
        <p:nvPicPr>
          <p:cNvPr id="6"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56884" y="2698671"/>
            <a:ext cx="680442" cy="680442"/>
          </a:xfrm>
          <a:prstGeom prst="rect">
            <a:avLst/>
          </a:prstGeom>
        </p:spPr>
      </p:pic>
      <p:sp>
        <p:nvSpPr>
          <p:cNvPr id="7" name="Text 3"/>
          <p:cNvSpPr/>
          <p:nvPr/>
        </p:nvSpPr>
        <p:spPr>
          <a:xfrm>
            <a:off x="8420814" y="2890004"/>
            <a:ext cx="369891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Academics &amp; Researchers</a:t>
            </a:r>
            <a:endParaRPr lang="en-US" sz="2200" dirty="0"/>
          </a:p>
        </p:txBody>
      </p:sp>
      <p:sp>
        <p:nvSpPr>
          <p:cNvPr id="8" name="Text 4"/>
          <p:cNvSpPr/>
          <p:nvPr/>
        </p:nvSpPr>
        <p:spPr>
          <a:xfrm>
            <a:off x="8420814" y="3380423"/>
            <a:ext cx="5415796" cy="1088708"/>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Summarize scientific papers, literature reviews, and educational content, saving valuable study time.</a:t>
            </a:r>
            <a:endParaRPr lang="en-US" sz="1750" dirty="0"/>
          </a:p>
        </p:txBody>
      </p:sp>
      <p:pic>
        <p:nvPicPr>
          <p:cNvPr id="9"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93790" y="4922758"/>
            <a:ext cx="680442" cy="680442"/>
          </a:xfrm>
          <a:prstGeom prst="rect">
            <a:avLst/>
          </a:prstGeom>
        </p:spPr>
      </p:pic>
      <p:sp>
        <p:nvSpPr>
          <p:cNvPr id="10" name="Text 5"/>
          <p:cNvSpPr/>
          <p:nvPr/>
        </p:nvSpPr>
        <p:spPr>
          <a:xfrm>
            <a:off x="1757720" y="5114092"/>
            <a:ext cx="4457700"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Journalists &amp; Content Creators</a:t>
            </a:r>
            <a:endParaRPr lang="en-US" sz="2200" dirty="0"/>
          </a:p>
        </p:txBody>
      </p:sp>
      <p:sp>
        <p:nvSpPr>
          <p:cNvPr id="11" name="Text 6"/>
          <p:cNvSpPr/>
          <p:nvPr/>
        </p:nvSpPr>
        <p:spPr>
          <a:xfrm>
            <a:off x="1757720" y="5604510"/>
            <a:ext cx="5415677"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Extract key facts from news feeds and source materials, enhancing content creation efficiency.</a:t>
            </a:r>
            <a:endParaRPr lang="en-US" sz="1750" dirty="0"/>
          </a:p>
        </p:txBody>
      </p:sp>
      <p:pic>
        <p:nvPicPr>
          <p:cNvPr id="12"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56884" y="4922758"/>
            <a:ext cx="680442" cy="680442"/>
          </a:xfrm>
          <a:prstGeom prst="rect">
            <a:avLst/>
          </a:prstGeom>
        </p:spPr>
      </p:pic>
      <p:sp>
        <p:nvSpPr>
          <p:cNvPr id="13" name="Text 7"/>
          <p:cNvSpPr/>
          <p:nvPr/>
        </p:nvSpPr>
        <p:spPr>
          <a:xfrm>
            <a:off x="8420814" y="511409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Legal Professionals</a:t>
            </a:r>
            <a:endParaRPr lang="en-US" sz="2200" dirty="0"/>
          </a:p>
        </p:txBody>
      </p:sp>
      <p:sp>
        <p:nvSpPr>
          <p:cNvPr id="14" name="Text 8"/>
          <p:cNvSpPr/>
          <p:nvPr/>
        </p:nvSpPr>
        <p:spPr>
          <a:xfrm>
            <a:off x="8420814" y="5604510"/>
            <a:ext cx="5415796" cy="1088708"/>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Condense legal documents, case briefs, and contracts to accelerate review processes and identify crucial clauses.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948095"/>
            <a:ext cx="7556421" cy="2126337"/>
          </a:xfrm>
          <a:prstGeom prst="rect">
            <a:avLst/>
          </a:prstGeom>
          <a:noFill/>
          <a:ln/>
        </p:spPr>
        <p:txBody>
          <a:bodyPr wrap="square" lIns="0" tIns="0" rIns="0" bIns="0" rtlCol="0" anchor="t"/>
          <a:lstStyle/>
          <a:p>
            <a:pPr algn="l"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Future Directions: Enhancements and Expanding Horizons</a:t>
            </a:r>
            <a:endParaRPr lang="en-US" sz="4450" dirty="0"/>
          </a:p>
        </p:txBody>
      </p:sp>
      <p:sp>
        <p:nvSpPr>
          <p:cNvPr id="4" name="Text 1"/>
          <p:cNvSpPr/>
          <p:nvPr/>
        </p:nvSpPr>
        <p:spPr>
          <a:xfrm>
            <a:off x="793790" y="3414593"/>
            <a:ext cx="7556421" cy="1088708"/>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405449"/>
                </a:solidFill>
                <a:latin typeface="Nobile" pitchFamily="34" charset="0"/>
                <a:ea typeface="Nobile" pitchFamily="34" charset="-122"/>
                <a:cs typeface="Nobile" pitchFamily="34" charset="-120"/>
              </a:rPr>
              <a:t>Multi-Language Support:</a:t>
            </a:r>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 Expanding summarization capabilities to process and generate summaries in various languages.</a:t>
            </a:r>
            <a:endParaRPr lang="en-US" sz="1750" dirty="0"/>
          </a:p>
        </p:txBody>
      </p:sp>
      <p:sp>
        <p:nvSpPr>
          <p:cNvPr id="5" name="Text 2"/>
          <p:cNvSpPr/>
          <p:nvPr/>
        </p:nvSpPr>
        <p:spPr>
          <a:xfrm>
            <a:off x="793790" y="4582597"/>
            <a:ext cx="7556421" cy="725805"/>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405449"/>
                </a:solidFill>
                <a:latin typeface="Nobile" pitchFamily="34" charset="0"/>
                <a:ea typeface="Nobile" pitchFamily="34" charset="-122"/>
                <a:cs typeface="Nobile" pitchFamily="34" charset="-120"/>
              </a:rPr>
              <a:t>Real-time Summarization:</a:t>
            </a:r>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 Developing features for instant summarization of live streams, speeches, and dynamic content.</a:t>
            </a:r>
            <a:endParaRPr lang="en-US" sz="1750" dirty="0"/>
          </a:p>
        </p:txBody>
      </p:sp>
      <p:sp>
        <p:nvSpPr>
          <p:cNvPr id="6" name="Text 3"/>
          <p:cNvSpPr/>
          <p:nvPr/>
        </p:nvSpPr>
        <p:spPr>
          <a:xfrm>
            <a:off x="793790" y="5387697"/>
            <a:ext cx="7556421" cy="1088708"/>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405449"/>
                </a:solidFill>
                <a:latin typeface="Nobile" pitchFamily="34" charset="0"/>
                <a:ea typeface="Nobile" pitchFamily="34" charset="-122"/>
                <a:cs typeface="Nobile" pitchFamily="34" charset="-120"/>
              </a:rPr>
              <a:t>Domain-Specific Models:</a:t>
            </a:r>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 Creating specialized models tailored for highly technical domains like medicine or finance to ensure even greater accuracy.</a:t>
            </a:r>
            <a:endParaRPr lang="en-US" sz="1750" dirty="0"/>
          </a:p>
        </p:txBody>
      </p:sp>
      <p:sp>
        <p:nvSpPr>
          <p:cNvPr id="7" name="Text 4"/>
          <p:cNvSpPr/>
          <p:nvPr/>
        </p:nvSpPr>
        <p:spPr>
          <a:xfrm>
            <a:off x="793790" y="6555700"/>
            <a:ext cx="7556421" cy="725805"/>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405449"/>
                </a:solidFill>
                <a:latin typeface="Nobile" pitchFamily="34" charset="0"/>
                <a:ea typeface="Nobile" pitchFamily="34" charset="-122"/>
                <a:cs typeface="Nobile" pitchFamily="34" charset="-120"/>
              </a:rPr>
              <a:t>Interactive Summaries:</a:t>
            </a:r>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 Introducing interactive elements that allow users to drill down into summarized content for more detail.</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59487" y="518160"/>
            <a:ext cx="11400592" cy="588883"/>
          </a:xfrm>
          <a:prstGeom prst="rect">
            <a:avLst/>
          </a:prstGeom>
          <a:noFill/>
          <a:ln/>
        </p:spPr>
        <p:txBody>
          <a:bodyPr wrap="none" lIns="0" tIns="0" rIns="0" bIns="0" rtlCol="0" anchor="t"/>
          <a:lstStyle/>
          <a:p>
            <a:pPr algn="l" indent="0" marL="0">
              <a:lnSpc>
                <a:spcPts val="4600"/>
              </a:lnSpc>
              <a:buNone/>
            </a:pPr>
            <a:r>
              <a:rPr lang="en-US" sz="3700" b="1" dirty="0">
                <a:solidFill>
                  <a:srgbClr val="3B4540"/>
                </a:solidFill>
                <a:latin typeface="Fraunces Extra Bold" pitchFamily="34" charset="0"/>
                <a:ea typeface="Fraunces Extra Bold" pitchFamily="34" charset="-122"/>
                <a:cs typeface="Fraunces Extra Bold" pitchFamily="34" charset="-120"/>
              </a:rPr>
              <a:t>Q&amp;A and Next Steps: Your Questions, Our Vision</a:t>
            </a:r>
            <a:endParaRPr lang="en-US" sz="3700" dirty="0"/>
          </a:p>
        </p:txBody>
      </p:sp>
      <p:pic>
        <p:nvPicPr>
          <p:cNvPr id="3" name="Image 0" descr="preencoded.png">    </p:cNvPr>
          <p:cNvPicPr>
            <a:picLocks noChangeAspect="1"/>
          </p:cNvPicPr>
          <p:nvPr/>
        </p:nvPicPr>
        <p:blipFill>
          <a:blip r:embed="rId1"/>
          <a:stretch>
            <a:fillRect/>
          </a:stretch>
        </p:blipFill>
        <p:spPr>
          <a:xfrm>
            <a:off x="659487" y="1601629"/>
            <a:ext cx="6425922" cy="6425922"/>
          </a:xfrm>
          <a:prstGeom prst="rect">
            <a:avLst/>
          </a:prstGeom>
        </p:spPr>
      </p:pic>
      <p:sp>
        <p:nvSpPr>
          <p:cNvPr id="4" name="Text 1"/>
          <p:cNvSpPr/>
          <p:nvPr/>
        </p:nvSpPr>
        <p:spPr>
          <a:xfrm>
            <a:off x="7552611" y="1559243"/>
            <a:ext cx="6425922" cy="1205865"/>
          </a:xfrm>
          <a:prstGeom prst="rect">
            <a:avLst/>
          </a:prstGeom>
          <a:noFill/>
          <a:ln/>
        </p:spPr>
        <p:txBody>
          <a:bodyPr wrap="square" lIns="0" tIns="0" rIns="0" bIns="0" rtlCol="0" anchor="t"/>
          <a:lstStyle/>
          <a:p>
            <a:pPr algn="l" indent="0" marL="0">
              <a:lnSpc>
                <a:spcPts val="2350"/>
              </a:lnSpc>
              <a:buNone/>
            </a:pPr>
            <a:r>
              <a:rPr lang="en-US" sz="1450" dirty="0">
                <a:solidFill>
                  <a:srgbClr val="405449"/>
                </a:solidFill>
                <a:latin typeface="Nobile" pitchFamily="34" charset="0"/>
                <a:ea typeface="Nobile" pitchFamily="34" charset="-122"/>
                <a:cs typeface="Nobile" pitchFamily="34" charset="-120"/>
              </a:rPr>
              <a:t>We invite you to explore how our Text Summarization system can transform your approach to information. We're here to answer any questions you may have and discuss how we can tailor this solution to your specific needs.</a:t>
            </a:r>
            <a:endParaRPr lang="en-US" sz="1450" dirty="0"/>
          </a:p>
        </p:txBody>
      </p:sp>
      <p:sp>
        <p:nvSpPr>
          <p:cNvPr id="5" name="Text 2"/>
          <p:cNvSpPr/>
          <p:nvPr/>
        </p:nvSpPr>
        <p:spPr>
          <a:xfrm>
            <a:off x="7552611" y="2953464"/>
            <a:ext cx="2355533" cy="294323"/>
          </a:xfrm>
          <a:prstGeom prst="rect">
            <a:avLst/>
          </a:prstGeom>
          <a:noFill/>
          <a:ln/>
        </p:spPr>
        <p:txBody>
          <a:bodyPr wrap="none" lIns="0" tIns="0" rIns="0" bIns="0" rtlCol="0" anchor="t"/>
          <a:lstStyle/>
          <a:p>
            <a:pPr algn="l" indent="0" marL="0">
              <a:lnSpc>
                <a:spcPts val="2300"/>
              </a:lnSpc>
              <a:buNone/>
            </a:pPr>
            <a:r>
              <a:rPr lang="en-US" sz="1850" b="1" dirty="0">
                <a:solidFill>
                  <a:srgbClr val="3B4540"/>
                </a:solidFill>
                <a:latin typeface="Fraunces Extra Bold" pitchFamily="34" charset="0"/>
                <a:ea typeface="Fraunces Extra Bold" pitchFamily="34" charset="-122"/>
                <a:cs typeface="Fraunces Extra Bold" pitchFamily="34" charset="-120"/>
              </a:rPr>
              <a:t>Let's Connect:</a:t>
            </a:r>
            <a:endParaRPr lang="en-US" sz="1850" dirty="0"/>
          </a:p>
        </p:txBody>
      </p:sp>
      <p:sp>
        <p:nvSpPr>
          <p:cNvPr id="6" name="Text 3"/>
          <p:cNvSpPr/>
          <p:nvPr/>
        </p:nvSpPr>
        <p:spPr>
          <a:xfrm>
            <a:off x="7552611" y="3436144"/>
            <a:ext cx="6425922" cy="301466"/>
          </a:xfrm>
          <a:prstGeom prst="rect">
            <a:avLst/>
          </a:prstGeom>
          <a:noFill/>
          <a:ln/>
        </p:spPr>
        <p:txBody>
          <a:bodyPr wrap="none" lIns="0" tIns="0" rIns="0" bIns="0" rtlCol="0" anchor="t"/>
          <a:lstStyle/>
          <a:p>
            <a:pPr algn="l" marL="342900" indent="-342900">
              <a:lnSpc>
                <a:spcPts val="2350"/>
              </a:lnSpc>
              <a:buSzPct val="100000"/>
              <a:buChar char="•"/>
            </a:pPr>
            <a:r>
              <a:rPr lang="en-US" sz="1450" b="1" dirty="0">
                <a:solidFill>
                  <a:srgbClr val="405449"/>
                </a:solidFill>
                <a:latin typeface="Nobile" pitchFamily="34" charset="0"/>
                <a:ea typeface="Nobile" pitchFamily="34" charset="-122"/>
                <a:cs typeface="Nobile" pitchFamily="34" charset="-120"/>
              </a:rPr>
              <a:t>Demonstration:</a:t>
            </a:r>
            <a:pPr algn="l" indent="0" marL="0">
              <a:lnSpc>
                <a:spcPts val="2350"/>
              </a:lnSpc>
              <a:buNone/>
            </a:pPr>
            <a:r>
              <a:rPr lang="en-US" sz="1450" dirty="0">
                <a:solidFill>
                  <a:srgbClr val="405449"/>
                </a:solidFill>
                <a:latin typeface="Nobile" pitchFamily="34" charset="0"/>
                <a:ea typeface="Nobile" pitchFamily="34" charset="-122"/>
                <a:cs typeface="Nobile" pitchFamily="34" charset="-120"/>
              </a:rPr>
              <a:t> Schedule a personalized demo of the system.</a:t>
            </a:r>
            <a:endParaRPr lang="en-US" sz="1450" dirty="0"/>
          </a:p>
        </p:txBody>
      </p:sp>
      <p:sp>
        <p:nvSpPr>
          <p:cNvPr id="7" name="Text 4"/>
          <p:cNvSpPr/>
          <p:nvPr/>
        </p:nvSpPr>
        <p:spPr>
          <a:xfrm>
            <a:off x="7552611" y="3803452"/>
            <a:ext cx="6425922" cy="301466"/>
          </a:xfrm>
          <a:prstGeom prst="rect">
            <a:avLst/>
          </a:prstGeom>
          <a:noFill/>
          <a:ln/>
        </p:spPr>
        <p:txBody>
          <a:bodyPr wrap="none" lIns="0" tIns="0" rIns="0" bIns="0" rtlCol="0" anchor="t"/>
          <a:lstStyle/>
          <a:p>
            <a:pPr algn="l" marL="342900" indent="-342900">
              <a:lnSpc>
                <a:spcPts val="2350"/>
              </a:lnSpc>
              <a:buSzPct val="100000"/>
              <a:buChar char="•"/>
            </a:pPr>
            <a:r>
              <a:rPr lang="en-US" sz="1450" b="1" dirty="0">
                <a:solidFill>
                  <a:srgbClr val="405449"/>
                </a:solidFill>
                <a:latin typeface="Nobile" pitchFamily="34" charset="0"/>
                <a:ea typeface="Nobile" pitchFamily="34" charset="-122"/>
                <a:cs typeface="Nobile" pitchFamily="34" charset="-120"/>
              </a:rPr>
              <a:t>Partnership:</a:t>
            </a:r>
            <a:pPr algn="l" indent="0" marL="0">
              <a:lnSpc>
                <a:spcPts val="2350"/>
              </a:lnSpc>
              <a:buNone/>
            </a:pPr>
            <a:r>
              <a:rPr lang="en-US" sz="1450" dirty="0">
                <a:solidFill>
                  <a:srgbClr val="405449"/>
                </a:solidFill>
                <a:latin typeface="Nobile" pitchFamily="34" charset="0"/>
                <a:ea typeface="Nobile" pitchFamily="34" charset="-122"/>
                <a:cs typeface="Nobile" pitchFamily="34" charset="-120"/>
              </a:rPr>
              <a:t> Discuss potential collaborations and pilot programs.</a:t>
            </a:r>
            <a:endParaRPr lang="en-US" sz="1450" dirty="0"/>
          </a:p>
        </p:txBody>
      </p:sp>
      <p:sp>
        <p:nvSpPr>
          <p:cNvPr id="8" name="Text 5"/>
          <p:cNvSpPr/>
          <p:nvPr/>
        </p:nvSpPr>
        <p:spPr>
          <a:xfrm>
            <a:off x="7552611" y="4170759"/>
            <a:ext cx="6425922" cy="301466"/>
          </a:xfrm>
          <a:prstGeom prst="rect">
            <a:avLst/>
          </a:prstGeom>
          <a:noFill/>
          <a:ln/>
        </p:spPr>
        <p:txBody>
          <a:bodyPr wrap="none" lIns="0" tIns="0" rIns="0" bIns="0" rtlCol="0" anchor="t"/>
          <a:lstStyle/>
          <a:p>
            <a:pPr algn="l" marL="342900" indent="-342900">
              <a:lnSpc>
                <a:spcPts val="2350"/>
              </a:lnSpc>
              <a:buSzPct val="100000"/>
              <a:buChar char="•"/>
            </a:pPr>
            <a:r>
              <a:rPr lang="en-US" sz="1450" b="1" dirty="0">
                <a:solidFill>
                  <a:srgbClr val="405449"/>
                </a:solidFill>
                <a:latin typeface="Nobile" pitchFamily="34" charset="0"/>
                <a:ea typeface="Nobile" pitchFamily="34" charset="-122"/>
                <a:cs typeface="Nobile" pitchFamily="34" charset="-120"/>
              </a:rPr>
              <a:t>Feedback:</a:t>
            </a:r>
            <a:pPr algn="l" indent="0" marL="0">
              <a:lnSpc>
                <a:spcPts val="2350"/>
              </a:lnSpc>
              <a:buNone/>
            </a:pPr>
            <a:r>
              <a:rPr lang="en-US" sz="1450" dirty="0">
                <a:solidFill>
                  <a:srgbClr val="405449"/>
                </a:solidFill>
                <a:latin typeface="Nobile" pitchFamily="34" charset="0"/>
                <a:ea typeface="Nobile" pitchFamily="34" charset="-122"/>
                <a:cs typeface="Nobile" pitchFamily="34" charset="-120"/>
              </a:rPr>
              <a:t> Share your insights to help us refine our product.</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2026-01-02T09:07:18Z</dcterms:created>
  <dcterms:modified xsi:type="dcterms:W3CDTF">2026-01-02T09:07:18Z</dcterms:modified>
</cp:coreProperties>
</file>